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78" r:id="rId3"/>
    <p:sldId id="407" r:id="rId4"/>
    <p:sldId id="376" r:id="rId5"/>
    <p:sldId id="408" r:id="rId6"/>
    <p:sldId id="377" r:id="rId7"/>
    <p:sldId id="382" r:id="rId8"/>
    <p:sldId id="398" r:id="rId9"/>
    <p:sldId id="381" r:id="rId10"/>
    <p:sldId id="367" r:id="rId11"/>
    <p:sldId id="404" r:id="rId12"/>
    <p:sldId id="380" r:id="rId13"/>
    <p:sldId id="38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CC00"/>
    <a:srgbClr val="FF0000"/>
    <a:srgbClr val="CC9900"/>
    <a:srgbClr val="CCCC00"/>
    <a:srgbClr val="009900"/>
    <a:srgbClr val="669900"/>
    <a:srgbClr val="E5C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9074" autoAdjust="0"/>
  </p:normalViewPr>
  <p:slideViewPr>
    <p:cSldViewPr>
      <p:cViewPr varScale="1">
        <p:scale>
          <a:sx n="72" d="100"/>
          <a:sy n="72" d="100"/>
        </p:scale>
        <p:origin x="122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3D19-621A-48CF-8D7A-D9E6140B43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7F708-0429-4A84-85EC-AC222C2ED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8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4FC5A-85F3-48CE-A18E-18A2D210D9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7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6225"/>
            <a:ext cx="8229600" cy="5849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6072F-518B-46D2-A6AA-35C52A1612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8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CC28B-CFFD-4D1B-9DBE-6023C89B1F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9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8B25F-AE62-41EC-BDF1-4B04E5CD03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5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A27E3-FAD9-4363-B860-D1576209D3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1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13C57-1D7E-40EE-91AB-40DD97F7A9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0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AE81D-AD53-4E9D-83A4-7FF82D4EF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5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13E7B-E51A-46A8-A013-D467A53972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2A76F-A353-4DC0-AD9E-35EEE0A03D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E1AD0-1B4D-4375-95B0-5F77696271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0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F0B26B-AB5C-4C38-BEEF-7539728F8F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851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3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pitchFamily="18" charset="-5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99593" y="2133600"/>
            <a:ext cx="766664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ru-RU" sz="2400" b="1" dirty="0">
                <a:latin typeface="Arial" charset="0"/>
              </a:rPr>
              <a:t>     </a:t>
            </a:r>
            <a:r>
              <a:rPr lang="ru-RU" sz="2400" b="1" i="1" dirty="0">
                <a:latin typeface="Arial" charset="0"/>
              </a:rPr>
              <a:t>Общевоинские уставы Вооружённых Сил</a:t>
            </a:r>
          </a:p>
          <a:p>
            <a:pPr marL="342900" indent="-342900" eaLnBrk="0" hangingPunct="0">
              <a:defRPr/>
            </a:pPr>
            <a:r>
              <a:rPr lang="ru-RU" sz="2400" b="1" i="1" dirty="0">
                <a:latin typeface="Arial" charset="0"/>
              </a:rPr>
              <a:t>                    Российской Федерации</a:t>
            </a:r>
          </a:p>
          <a:p>
            <a:pPr marL="342900" indent="-342900" eaLnBrk="0" hangingPunct="0">
              <a:defRPr/>
            </a:pPr>
            <a:endParaRPr lang="ru-RU" sz="2400" b="1" i="1" dirty="0">
              <a:latin typeface="Arial" charset="0"/>
            </a:endParaRPr>
          </a:p>
          <a:p>
            <a:pPr marL="342900" indent="-342900" eaLnBrk="0" hangingPunct="0">
              <a:defRPr/>
            </a:pPr>
            <a:r>
              <a:rPr lang="ru-RU" sz="2400" b="1" dirty="0">
                <a:latin typeface="Arial" charset="0"/>
              </a:rPr>
              <a:t>Тема: «Дисциплинарный устав ВС РФ»</a:t>
            </a:r>
            <a:br>
              <a:rPr lang="ru-RU" sz="2400" b="1" dirty="0">
                <a:latin typeface="Arial" charset="0"/>
              </a:rPr>
            </a:br>
            <a:r>
              <a:rPr lang="ru-RU" sz="2400" b="1" dirty="0">
                <a:latin typeface="Arial" charset="0"/>
              </a:rPr>
              <a:t> </a:t>
            </a:r>
          </a:p>
          <a:p>
            <a:pPr marL="342900" indent="-342900" eaLnBrk="0" hangingPunct="0">
              <a:defRPr/>
            </a:pPr>
            <a:r>
              <a:rPr lang="ru-RU" sz="2400" b="1" dirty="0">
                <a:latin typeface="Arial" charset="0"/>
              </a:rPr>
              <a:t>Занятие 1: «Общие положения Дисциплинарного  </a:t>
            </a:r>
          </a:p>
          <a:p>
            <a:pPr marL="342900" indent="-342900" eaLnBrk="0" hangingPunct="0">
              <a:defRPr/>
            </a:pPr>
            <a:r>
              <a:rPr lang="ru-RU" sz="2400" b="1" dirty="0">
                <a:latin typeface="Arial" charset="0"/>
              </a:rPr>
              <a:t>                    устава Вооруженных сил Российской </a:t>
            </a:r>
          </a:p>
          <a:p>
            <a:pPr marL="342900" indent="-342900" eaLnBrk="0" hangingPunct="0">
              <a:defRPr/>
            </a:pPr>
            <a:r>
              <a:rPr lang="ru-RU" sz="2400" b="1" dirty="0">
                <a:latin typeface="Arial" charset="0"/>
              </a:rPr>
              <a:t>                    Федерации, воинская дисциплина, ее </a:t>
            </a:r>
          </a:p>
          <a:p>
            <a:pPr marL="342900" indent="-342900" eaLnBrk="0" hangingPunct="0">
              <a:defRPr/>
            </a:pPr>
            <a:r>
              <a:rPr lang="ru-RU" sz="2400" b="1" dirty="0">
                <a:latin typeface="Arial" charset="0"/>
              </a:rPr>
              <a:t>                    сущность и значение».</a:t>
            </a:r>
          </a:p>
          <a:p>
            <a:pPr marL="342900" indent="-342900" eaLnBrk="0" hangingPunct="0">
              <a:defRPr/>
            </a:pPr>
            <a:endParaRPr lang="ru-RU" sz="2400" b="1" dirty="0">
              <a:latin typeface="Arial" charset="0"/>
            </a:endParaRPr>
          </a:p>
          <a:p>
            <a:pPr marL="342900" indent="-342900" algn="ctr" eaLnBrk="0" hangingPunct="0"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yrillicHeavy" pitchFamily="2" charset="0"/>
              </a:rPr>
              <a:t> </a:t>
            </a:r>
          </a:p>
        </p:txBody>
      </p:sp>
      <p:pic>
        <p:nvPicPr>
          <p:cNvPr id="26628" name="Picture 4" descr="RUSSIAN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895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67" name="Rectangle 23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68" name="Rectangle 23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69" name="Rectangle 240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1270" name="Picture 10" descr="ДУ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71926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692275" y="0"/>
            <a:ext cx="74517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 dirty="0"/>
              <a:t>Воинская дисциплина обязывает каждого военнослужащего:</a:t>
            </a:r>
            <a:endParaRPr lang="ru-RU" i="1" dirty="0"/>
          </a:p>
          <a:p>
            <a:pPr eaLnBrk="1" hangingPunct="1"/>
            <a:r>
              <a:rPr lang="ru-RU" i="1" dirty="0"/>
              <a:t>-</a:t>
            </a:r>
            <a:r>
              <a:rPr lang="ru-RU" dirty="0"/>
              <a:t> быть верным военной присяге, строго соблюдать Конституцию, законы РФ и требования общевоинских уставов,</a:t>
            </a:r>
          </a:p>
          <a:p>
            <a:pPr eaLnBrk="1" hangingPunct="1"/>
            <a:r>
              <a:rPr lang="ru-RU" dirty="0"/>
              <a:t>- выполнять свой воинский долг умело и мужественно, добросовестно изучать военное дело, беречь военное и государственное имущество,</a:t>
            </a:r>
          </a:p>
          <a:p>
            <a:pPr eaLnBrk="1" hangingPunct="1"/>
            <a:r>
              <a:rPr lang="ru-RU" dirty="0"/>
              <a:t>- стойко переносить трудности военной службы, </a:t>
            </a:r>
            <a:r>
              <a:rPr lang="ru-RU" dirty="0" err="1"/>
              <a:t>бесприкословно</a:t>
            </a:r>
            <a:r>
              <a:rPr lang="ru-RU" dirty="0"/>
              <a:t> выполнять поставленные задачи в любых условиях, в том числе с риском для жизни, не щадить своей жизни для выполнения воинского долга,</a:t>
            </a:r>
          </a:p>
          <a:p>
            <a:pPr eaLnBrk="1" hangingPunct="1"/>
            <a:r>
              <a:rPr lang="ru-RU" dirty="0"/>
              <a:t>- быть бдительным, строго хранить военную и государственную тайну,</a:t>
            </a:r>
          </a:p>
          <a:p>
            <a:pPr eaLnBrk="1" hangingPunct="1"/>
            <a:r>
              <a:rPr lang="ru-RU" dirty="0"/>
              <a:t>- поддерживать определенные воинскими уставами правила взаимоотношений между военнослужащими, крепить войсковое товарищество,</a:t>
            </a:r>
          </a:p>
          <a:p>
            <a:pPr eaLnBrk="1" hangingPunct="1"/>
            <a:r>
              <a:rPr lang="ru-RU" dirty="0"/>
              <a:t>- оказывать уважение командирам (начальникам) и друг другу, соблюдать правила воинского приветствия и воинской вежливости,</a:t>
            </a:r>
          </a:p>
          <a:p>
            <a:pPr eaLnBrk="1" hangingPunct="1"/>
            <a:r>
              <a:rPr lang="ru-RU" dirty="0"/>
              <a:t>- с достоинством вести себя в общественных местах, не допускать недостойных поступков и удерживать других от них, содействовать защите чести и достоинства граждан,</a:t>
            </a:r>
          </a:p>
          <a:p>
            <a:pPr eaLnBrk="1" hangingPunct="1">
              <a:buFontTx/>
              <a:buChar char="-"/>
            </a:pPr>
            <a:r>
              <a:rPr lang="ru-RU" dirty="0"/>
              <a:t>соблюдать нормы международного гуманитарного права в соответствии с Конституцией РФ,</a:t>
            </a:r>
          </a:p>
        </p:txBody>
      </p:sp>
      <p:pic>
        <p:nvPicPr>
          <p:cNvPr id="11272" name="Picture 12" descr="1000842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00438"/>
            <a:ext cx="14081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1" name="Rectangle 236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2" name="Rectangle 23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293" name="Rectangle 240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2294" name="Picture 10" descr="ДУ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71926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1692275" y="0"/>
            <a:ext cx="74517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/>
              <a:t> Воинская дисциплина достигается:</a:t>
            </a:r>
            <a:r>
              <a:rPr lang="ru-RU" dirty="0"/>
              <a:t> </a:t>
            </a:r>
            <a:endParaRPr lang="ru-RU" b="1" dirty="0"/>
          </a:p>
          <a:p>
            <a:pPr eaLnBrk="1" hangingPunct="1"/>
            <a:r>
              <a:rPr lang="ru-RU" dirty="0"/>
              <a:t>- воспитанием у военнослужащих морально-психологических, боевых качеств и сознательного повиновения командирам (начальникам);</a:t>
            </a:r>
          </a:p>
          <a:p>
            <a:pPr eaLnBrk="1" hangingPunct="1"/>
            <a:r>
              <a:rPr lang="ru-RU" dirty="0"/>
              <a:t>- знанием и соблюдением военнослужащими законов Российской Федерации, других нормативных правовых актов Российской Федерации, требований общевоинских уставов и норм международного гуманитарного права;</a:t>
            </a:r>
          </a:p>
          <a:p>
            <a:pPr eaLnBrk="1" hangingPunct="1"/>
            <a:r>
              <a:rPr lang="ru-RU" dirty="0"/>
              <a:t>- личной ответственностью каждого военнослужащего за исполнение обязанностей военной службы;</a:t>
            </a:r>
          </a:p>
          <a:p>
            <a:pPr eaLnBrk="1" hangingPunct="1"/>
            <a:r>
              <a:rPr lang="ru-RU" dirty="0"/>
              <a:t>- поддержанием в воинской части (подразделении) внутреннего порядка всеми военнослужащими;</a:t>
            </a:r>
          </a:p>
          <a:p>
            <a:pPr eaLnBrk="1" hangingPunct="1"/>
            <a:r>
              <a:rPr lang="ru-RU" dirty="0"/>
              <a:t>- четкой организацией боевой подготовки и полным охватом ею личного состава;</a:t>
            </a:r>
          </a:p>
          <a:p>
            <a:pPr eaLnBrk="1" hangingPunct="1"/>
            <a:r>
              <a:rPr lang="ru-RU" dirty="0"/>
              <a:t>- повседневной требовательностью командиров (начальников) к подчиненным и контролем за их исполнительностью, уважением личного достоинства военнослужащих и постоянной заботой о них, умелым сочетанием и правильным применением мер убеждения, принуждения и общественного воздействия коллектива;</a:t>
            </a:r>
          </a:p>
          <a:p>
            <a:pPr eaLnBrk="1" hangingPunct="1">
              <a:buFontTx/>
              <a:buChar char="-"/>
            </a:pPr>
            <a:r>
              <a:rPr lang="ru-RU" dirty="0"/>
              <a:t>созданием в воинской части (подразделении) необходимых условий военной службы, быта и системы мер по ограничению опасных факторов военной службы.</a:t>
            </a:r>
          </a:p>
          <a:p>
            <a:pPr eaLnBrk="1" hangingPunct="1"/>
            <a:r>
              <a:rPr lang="ru-RU" dirty="0"/>
              <a:t>  </a:t>
            </a:r>
          </a:p>
          <a:p>
            <a:pPr eaLnBrk="1" hangingPunct="1"/>
            <a:endParaRPr lang="ru-RU" dirty="0"/>
          </a:p>
        </p:txBody>
      </p:sp>
      <p:pic>
        <p:nvPicPr>
          <p:cNvPr id="12296" name="Picture 12" descr="1000842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00438"/>
            <a:ext cx="14081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44624"/>
            <a:ext cx="8964612" cy="838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/>
              <a:t>    </a:t>
            </a:r>
            <a:r>
              <a:rPr lang="ru-RU" sz="2000" b="1" dirty="0"/>
              <a:t>За состояние воинской дисциплины</a:t>
            </a:r>
            <a:r>
              <a:rPr lang="ru-RU" sz="2000" dirty="0"/>
              <a:t> в воинской части (подразделении) </a:t>
            </a:r>
            <a:r>
              <a:rPr lang="ru-RU" sz="2000" b="1" dirty="0"/>
              <a:t>отвечает командир</a:t>
            </a:r>
            <a:r>
              <a:rPr lang="ru-RU" sz="2000" dirty="0"/>
              <a:t> и его </a:t>
            </a:r>
            <a:r>
              <a:rPr lang="ru-RU" sz="2000" b="1" dirty="0"/>
              <a:t>заместитель по воспитательной работе</a:t>
            </a:r>
            <a:r>
              <a:rPr lang="ru-RU" sz="2000" dirty="0"/>
              <a:t>, которые должны постоянно поддерживать воинскую дисциплину, требовать от подчиненных её соблюдения, поощрять достойных,  строго, но справедливо взыскивать с нерадивых. Ни один нарушитель воинской дисциплины не должен уйти от ответственности, но и ни один невинный не должен быть наказан. </a:t>
            </a:r>
          </a:p>
          <a:p>
            <a:pPr eaLnBrk="1" hangingPunct="1"/>
            <a:r>
              <a:rPr lang="ru-RU" sz="2000" dirty="0"/>
              <a:t>     </a:t>
            </a:r>
            <a:r>
              <a:rPr lang="ru-RU" sz="2000" b="1" dirty="0"/>
              <a:t>Командир (начальник), не обеспечивший необходимых условий для соблюдения уставного порядка и требований воинской дисциплины, не принявший мер для их восстановления, несет за это ответственность.  (ст.8)</a:t>
            </a:r>
          </a:p>
          <a:p>
            <a:pPr eaLnBrk="1" hangingPunct="1"/>
            <a:r>
              <a:rPr lang="ru-RU" sz="2000" dirty="0">
                <a:solidFill>
                  <a:srgbClr val="FF0000"/>
                </a:solidFill>
              </a:rPr>
              <a:t>     Право командира (начальника) отдавать приказ и обязанность подчиненного беспрекословно повиноваться являются основными принципами единоначалия.       </a:t>
            </a:r>
          </a:p>
          <a:p>
            <a:pPr eaLnBrk="1" hangingPunct="1"/>
            <a:r>
              <a:rPr lang="ru-RU" sz="2000" i="1" dirty="0">
                <a:solidFill>
                  <a:srgbClr val="FF0000"/>
                </a:solidFill>
              </a:rPr>
              <a:t>      В случае открытого неповиновения или сопротивления подчиненного командир (начальник) обязан для восстановления порядка и дисциплины принять все установленные законами и воинскими уставами меры. При этом оружие может быть применено только в боевой обстановке, а в условиях мирного времени - в исключительных случаях, не терпящих отлагательства, в соответствии с требованиями (ст.13,14)  </a:t>
            </a:r>
            <a:r>
              <a:rPr lang="ru-RU" sz="2000" i="1" u="sng" dirty="0">
                <a:solidFill>
                  <a:srgbClr val="FF0000"/>
                </a:solidFill>
              </a:rPr>
              <a:t>Устава</a:t>
            </a:r>
            <a:r>
              <a:rPr lang="ru-RU" sz="2000" i="1" dirty="0">
                <a:solidFill>
                  <a:srgbClr val="FF0000"/>
                </a:solidFill>
              </a:rPr>
              <a:t> внутренней службы Вооруженных Сил РФ.</a:t>
            </a:r>
          </a:p>
          <a:p>
            <a:pPr eaLnBrk="1" hangingPunct="1"/>
            <a:endParaRPr lang="ru-RU" b="1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56" y="692696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FF0000"/>
                </a:solidFill>
              </a:rPr>
              <a:t>Действуй по уставу, завоюешь честь и славу!</a:t>
            </a:r>
          </a:p>
        </p:txBody>
      </p:sp>
      <p:pic>
        <p:nvPicPr>
          <p:cNvPr id="16387" name="Рисунок 2" descr="пара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81" y="2924944"/>
            <a:ext cx="5010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Без имени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851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3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pitchFamily="18" charset="-52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428625" y="2786063"/>
            <a:ext cx="87153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/>
              <a:t>Дисциплинарным уставом руководствуются военнослужащие органов военного управления, воинских частей, кораблей, предприятий, организаций Вооруженных Сил Российской Федерации, в том числе военных образовательных учреждений профессионального образования Министерства обороны Российской Федерации (далее — воинские части).</a:t>
            </a:r>
          </a:p>
          <a:p>
            <a:pPr eaLnBrk="1" hangingPunct="1"/>
            <a:r>
              <a:rPr lang="ru-RU"/>
              <a:t>Действие Дисциплинарного устава распространяется на военнослужащих других войск, воинских формирований, органов и воинских подразделений федеральной противопожарной службы, а также на граждан, призванных на военные сборы (далее — военнослужащие).</a:t>
            </a:r>
          </a:p>
          <a:p>
            <a:pPr eaLnBrk="1" hangingPunct="1"/>
            <a:r>
              <a:rPr lang="ru-RU"/>
              <a:t>Положениями Дисциплинарного устава во взаимоотношениях с военнослужащими руководствуются лица гражданского персонала, замещающие воинские должности.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2286000" y="1022350"/>
            <a:ext cx="685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ДУ ВС РФ определяет сущность воинской дисциплины, обязанности военнослужащих по ее соблюдению, виды поощрений и дисциплинарных взысканий, права командиров (начальников) по их применению, а также порядок подачи и рассмотрения обращений (предложений, заявлений и жалоб).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8260"/>
            <a:ext cx="864396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Дисциплинарный устав Вооруженных Сил РФ</a:t>
            </a:r>
          </a:p>
        </p:txBody>
      </p:sp>
      <p:pic>
        <p:nvPicPr>
          <p:cNvPr id="4102" name="Picture 9" descr="D:\USERS\ODOBESCU\ЛЕКЦИИ,рефераты, доклады\ОВУ\УСТАВЫ\УСТАВЫ 2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42938"/>
            <a:ext cx="1571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2800" b="1">
                <a:solidFill>
                  <a:srgbClr val="FF0000"/>
                </a:solidFill>
                <a:latin typeface="Verdana" panose="020B0604030504040204" pitchFamily="34" charset="0"/>
              </a:rPr>
              <a:t>Ответственность военнослужащих </a:t>
            </a:r>
            <a:br>
              <a:rPr lang="ru-RU" sz="2800" b="1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ru-RU" sz="1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063" y="3500438"/>
            <a:ext cx="8424862" cy="25923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800" b="1"/>
              <a:t>Все военнослужащие независимо от должности и звания равны перед законом и могут привлекаться к </a:t>
            </a:r>
            <a:r>
              <a:rPr lang="ru-RU" sz="1800" b="1">
                <a:solidFill>
                  <a:srgbClr val="FF0000"/>
                </a:solidFill>
              </a:rPr>
              <a:t>административной, уголовной, материальной, гражданско-правовой и дисциплинарной ответственности.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800" b="1"/>
              <a:t>К дисциплинарной ответственности военнослужащие привлекается за дисциплинарные проступки, т.е. за противоправные, виновные действия (бездействия), выражающиеся в нарушении </a:t>
            </a:r>
            <a:r>
              <a:rPr lang="ru-RU" sz="1800" b="1">
                <a:solidFill>
                  <a:srgbClr val="FF0000"/>
                </a:solidFill>
              </a:rPr>
              <a:t>воинской дисциплины</a:t>
            </a:r>
            <a:r>
              <a:rPr lang="ru-RU" sz="1800" b="1"/>
              <a:t>, которые в соответствии с законодательством РФ не влекут за собой уголовной или административной ответственности</a:t>
            </a:r>
            <a:r>
              <a:rPr lang="ru-RU" sz="1200" b="1"/>
              <a:t>.                    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2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200" b="1"/>
              <a:t>                                                                                                  </a:t>
            </a:r>
            <a:r>
              <a:rPr lang="ru-RU" sz="1200" b="1">
                <a:solidFill>
                  <a:srgbClr val="FF0000"/>
                </a:solidFill>
                <a:latin typeface="Verdana" panose="020B0604030504040204" pitchFamily="34" charset="0"/>
              </a:rPr>
              <a:t>(Устав внутренней службы ВС РФ ст. 26-27)</a:t>
            </a:r>
            <a:endParaRPr lang="ru-RU" sz="1200" b="1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ru-RU" sz="1800" b="1"/>
          </a:p>
        </p:txBody>
      </p:sp>
      <p:pic>
        <p:nvPicPr>
          <p:cNvPr id="4" name="Picture 4" descr="RUSSIAN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928688"/>
            <a:ext cx="3360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2800" b="1"/>
              <a:t>Воинская дисциплина</a:t>
            </a:r>
            <a:r>
              <a:rPr lang="ru-RU" sz="2800" b="1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ru-RU" sz="2800" b="1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ru-RU" sz="16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7563" y="1428750"/>
            <a:ext cx="5607050" cy="20923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800"/>
              <a:t>           Слово «</a:t>
            </a:r>
            <a:r>
              <a:rPr lang="ru-RU" sz="1800">
                <a:solidFill>
                  <a:srgbClr val="FF0000"/>
                </a:solidFill>
              </a:rPr>
              <a:t>дисциплина</a:t>
            </a:r>
            <a:r>
              <a:rPr lang="ru-RU" sz="1800"/>
              <a:t>» впервые появилось в русской военной литературе в указе Петра I о призыве иноземцев в Россию (1702 г), которые должны были помочь тому,             </a:t>
            </a:r>
            <a:r>
              <a:rPr lang="ru-RU" sz="1800" i="1"/>
              <a:t>« чтобы армии наши составлялись из людей, знающих воинские дела и хранящих добрый </a:t>
            </a:r>
            <a:r>
              <a:rPr lang="ru-RU" sz="1800" i="1">
                <a:solidFill>
                  <a:srgbClr val="FF0000"/>
                </a:solidFill>
              </a:rPr>
              <a:t>порядок и дисциплину</a:t>
            </a:r>
            <a:r>
              <a:rPr lang="ru-RU" sz="1800" i="1"/>
              <a:t>»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800" i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800" i="1"/>
              <a:t>         Слово </a:t>
            </a:r>
            <a:r>
              <a:rPr lang="ru-RU" sz="1800" i="1">
                <a:solidFill>
                  <a:srgbClr val="FF0000"/>
                </a:solidFill>
              </a:rPr>
              <a:t>«дисциплина» </a:t>
            </a:r>
            <a:r>
              <a:rPr lang="ru-RU" sz="1800" i="1"/>
              <a:t>стало употребляться как синоним </a:t>
            </a:r>
            <a:r>
              <a:rPr lang="ru-RU" sz="1800" i="1">
                <a:solidFill>
                  <a:srgbClr val="002060"/>
                </a:solidFill>
              </a:rPr>
              <a:t>порядка и послушания</a:t>
            </a:r>
            <a:endParaRPr lang="ru-RU" sz="1800">
              <a:solidFill>
                <a:srgbClr val="002060"/>
              </a:solidFill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ru-RU" sz="1800" b="1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14313" y="4786313"/>
            <a:ext cx="89296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/>
              <a:t>Под</a:t>
            </a:r>
            <a:r>
              <a:rPr lang="ru-RU" b="1"/>
              <a:t> </a:t>
            </a:r>
            <a:r>
              <a:rPr lang="ru-RU" b="1" i="1"/>
              <a:t>дисциплиной</a:t>
            </a:r>
            <a:r>
              <a:rPr lang="ru-RU"/>
              <a:t> следует считать определенный порядок поведения людей, отвечающий сложившимся в обществе нормам права и морали, а также требованиям той или иной организации.</a:t>
            </a:r>
          </a:p>
          <a:p>
            <a:pPr eaLnBrk="1" hangingPunct="1">
              <a:lnSpc>
                <a:spcPct val="80000"/>
              </a:lnSpc>
            </a:pPr>
            <a:r>
              <a:rPr lang="ru-RU"/>
              <a:t> С учетом выделения наиболее важных сфер человеческой деятельности она может подразделяться на </a:t>
            </a:r>
            <a:r>
              <a:rPr lang="ru-RU" i="1"/>
              <a:t>государственную, общественную, финансовую, производственную,   спортивную, школьную, </a:t>
            </a:r>
            <a:r>
              <a:rPr lang="ru-RU" i="1">
                <a:solidFill>
                  <a:srgbClr val="FF0000"/>
                </a:solidFill>
              </a:rPr>
              <a:t>воинскую, </a:t>
            </a:r>
            <a:r>
              <a:rPr lang="ru-RU" i="1"/>
              <a:t>технологическую и т.п.</a:t>
            </a:r>
            <a:endParaRPr lang="ru-RU" b="1"/>
          </a:p>
        </p:txBody>
      </p:sp>
      <p:pic>
        <p:nvPicPr>
          <p:cNvPr id="6149" name="Picture 2" descr="C:\Users\User\Pictures\Peter_der-Grosse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29432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14313" y="357188"/>
            <a:ext cx="5292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/>
              <a:t>Воинская дисциплина,</a:t>
            </a:r>
            <a:r>
              <a:rPr lang="ru-RU" sz="1600" dirty="0"/>
              <a:t> являясь разновидностью государственной, имеет свою специфику.  Она отражает особенности воинского труда, характер и условия деятельности Вооруженных Сил.</a:t>
            </a:r>
          </a:p>
          <a:p>
            <a:pPr eaLnBrk="1" hangingPunct="1"/>
            <a:endParaRPr lang="ru-RU" sz="1600" dirty="0"/>
          </a:p>
          <a:p>
            <a:pPr eaLnBrk="1" hangingPunct="1"/>
            <a:r>
              <a:rPr lang="ru-RU" sz="1600" dirty="0"/>
              <a:t>Суть воинской дисциплины четко изложена в Дисциплинарном уставе ВС РФ. </a:t>
            </a:r>
            <a:r>
              <a:rPr lang="ru-RU" sz="1600" b="1" i="1" dirty="0"/>
              <a:t>В нем указывается, что </a:t>
            </a:r>
            <a:r>
              <a:rPr lang="ru-RU" sz="1600" b="1" i="1" dirty="0">
                <a:solidFill>
                  <a:srgbClr val="FF0000"/>
                </a:solidFill>
              </a:rPr>
              <a:t>воинская дисциплина есть строгое и точное соблюдение всеми военнослужащими порядка и правил, установленных законами, воинскими уставами и приказами командиров (начальников).</a:t>
            </a:r>
          </a:p>
          <a:p>
            <a:pPr eaLnBrk="1" hangingPunct="1"/>
            <a:r>
              <a:rPr lang="ru-RU" sz="1600" b="1" i="1" dirty="0"/>
              <a:t> </a:t>
            </a:r>
            <a:r>
              <a:rPr lang="ru-RU" sz="1600" dirty="0"/>
              <a:t>Она основывается на осознании каждым военнослужащим воинского долга и личной ответственности за защиту Отечества, на его личной преданности своему народу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714500" y="4572000"/>
            <a:ext cx="7429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/>
              <a:t>Душой воинской дисциплины является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i="1">
                <a:solidFill>
                  <a:srgbClr val="002060"/>
                </a:solidFill>
              </a:rPr>
              <a:t>повиновение</a:t>
            </a:r>
            <a:r>
              <a:rPr lang="ru-RU" sz="1600" i="1"/>
              <a:t>,</a:t>
            </a:r>
            <a:r>
              <a:rPr lang="ru-RU" sz="1600"/>
              <a:t> т е беспрекословное, сознательное подчинение командирам, точное выполнение их приказов, распоряжений, команд. 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/>
              <a:t>    А.В. Суворов отмечал, что </a:t>
            </a:r>
            <a:r>
              <a:rPr lang="ru-RU" sz="1600" i="1"/>
              <a:t>«вся твердость воинского правления основана на </a:t>
            </a:r>
            <a:r>
              <a:rPr lang="ru-RU" sz="1600" i="1">
                <a:solidFill>
                  <a:srgbClr val="002060"/>
                </a:solidFill>
              </a:rPr>
              <a:t>послушании</a:t>
            </a:r>
            <a:r>
              <a:rPr lang="ru-RU" sz="1600" i="1"/>
              <a:t>…».</a:t>
            </a:r>
            <a:r>
              <a:rPr lang="ru-RU" sz="1600"/>
              <a:t>Не овладев искусством повиновения, невозможно искусно управлять, считал великий полководец, который прежде чем стать офицером семь лет отслужил в «нижних» чинах.</a:t>
            </a:r>
          </a:p>
        </p:txBody>
      </p:sp>
      <p:pic>
        <p:nvPicPr>
          <p:cNvPr id="7172" name="Picture 8" descr="C:\Users\1\Pictures\head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12430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8" descr="Scan100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857250"/>
            <a:ext cx="342106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b="1">
                <a:solidFill>
                  <a:srgbClr val="FF0000"/>
                </a:solidFill>
              </a:rPr>
              <a:t>Дисциплинарный устав</a:t>
            </a:r>
            <a:r>
              <a:rPr lang="ru-RU"/>
              <a:t> </a:t>
            </a:r>
            <a:endParaRPr lang="ru-RU" sz="2000" b="1">
              <a:solidFill>
                <a:srgbClr val="FF0000"/>
              </a:solidFill>
            </a:endParaRPr>
          </a:p>
        </p:txBody>
      </p:sp>
      <p:pic>
        <p:nvPicPr>
          <p:cNvPr id="8197" name="Рисунок 7" descr="ДУ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18573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071688" y="0"/>
            <a:ext cx="7072312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"/>
              <a:t>Содержание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Глава 1. Общие положения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Глава 2. Поощрения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1 Общие положения 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2 Поощрения, применяемые к солдатам, матросам, сержантам и старшинам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3 Права командиров (начальников) по применению поощрений к подчиненным им солдатам, матросам, сержантам и  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  старшинам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4 Поощрения, применяемые к прапорщикам и мичманам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5 Права командиров (начальников) по применению поощрений к подчиненным им прапорщикам и мичманам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6 Поощрения, применяемые к офицерам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7 Права командиров (начальников) по применению поощрений к подчиненным им офицерам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8 Порядок применения поощрений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Глава 3. Дисциплинарная ответственность военнослужащих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Глава 4. Дисциплинарные взыскания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1 Общие положения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2 Дисциплинарные взыскания, применяемые к солдатам, матросам, сержантам и старшинам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3 Права командиров (начальников) по применению дисциплинарных взысканий к подчиненным им солдатам,         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  матросам, 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  сержантам и старшинам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4 Дисциплинарные взыскания, применяемые к прапорщикам и мичманам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5 Права командиров (начальников) по применению дисциплинарных взысканий к подчиненным им  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   прапорщикам и  мичманам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6 Дисциплинарные взыскания, применяемые к офицерам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7 Права командиров (начальников) по применению дисциплинарных взысканий к подчиненным им офицерам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8 Дисциплинарные взыскания, применяемые к гражданам, призванным на военные сборы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 9 Применение дисциплинарных взысканий в особых случаях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10 Порядок применения дисциплинарных взысканий</a:t>
            </a:r>
          </a:p>
          <a:p>
            <a:pPr eaLnBrk="1" hangingPunct="1"/>
            <a:r>
              <a:rPr lang="ru-RU" sz="1000">
                <a:solidFill>
                  <a:srgbClr val="002060"/>
                </a:solidFill>
              </a:rPr>
              <a:t>      11 Порядок исполнения дисциплинарных взысканий</a:t>
            </a:r>
            <a:r>
              <a:rPr lang="ru-RU" sz="1000" u="sng">
                <a:solidFill>
                  <a:srgbClr val="002060"/>
                </a:solidFill>
              </a:rPr>
              <a:t>    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Глава 5. Учет поощрений и дисциплинарных взысканий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Глава 6. Об обращениях (предложениях, заявлениях или жалобах)</a:t>
            </a:r>
          </a:p>
          <a:p>
            <a:pPr eaLnBrk="1" hangingPunct="1"/>
            <a:r>
              <a:rPr lang="ru-RU" sz="1000" b="1">
                <a:solidFill>
                  <a:srgbClr val="002060"/>
                </a:solidFill>
              </a:rPr>
              <a:t>Приложения 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1. Сравнительная таблица дисциплинарных прав по типовым воинским должностям военнослужащих Вооруженных Сил Российской Федерации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2. Книга почета воинской части (корабля)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3. Служебная карточка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4. Книга учета письменных обращений (предложений, заявлений или жалоб)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5. Карточка личного приема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6. Порядок применения мер обеспечения производства по материалам о дисциплинарном проступке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7. Перечень грубых дисциплинарных проступков. Порядок исполнения дисциплинарного ареста</a:t>
            </a:r>
          </a:p>
          <a:p>
            <a:pPr lvl="1" eaLnBrk="1" hangingPunct="1"/>
            <a:r>
              <a:rPr lang="ru-RU" sz="1000">
                <a:solidFill>
                  <a:srgbClr val="002060"/>
                </a:solidFill>
              </a:rPr>
              <a:t>Приложение № 8. Протокол о грубом дисциплинарном проступке</a:t>
            </a:r>
          </a:p>
          <a:p>
            <a:pPr eaLnBrk="1" hangingPunct="1"/>
            <a:endParaRPr lang="ru-RU"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b="1">
                <a:solidFill>
                  <a:srgbClr val="FF0000"/>
                </a:solidFill>
              </a:rPr>
              <a:t>Воинская дисциплина, ее сущность и значение.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Обязанности военнослужащих по соблюдению воинской дисциплины.</a:t>
            </a:r>
            <a:r>
              <a:rPr lang="ru-RU"/>
              <a:t> 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643313" y="1500188"/>
            <a:ext cx="4357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FF0000"/>
                </a:solidFill>
              </a:rPr>
              <a:t>воинская дисциплина</a:t>
            </a:r>
            <a:r>
              <a:rPr lang="ru-RU">
                <a:solidFill>
                  <a:srgbClr val="FF0000"/>
                </a:solidFill>
              </a:rPr>
              <a:t> -есть строгое и точное соблюдение всеми военнослужащими порядка и правил, установленных законами РФ, воинскими уставами и приказами командиров (начальников). (ст.1)</a:t>
            </a:r>
            <a:r>
              <a:rPr lang="ru-RU"/>
              <a:t>     </a:t>
            </a:r>
          </a:p>
          <a:p>
            <a:r>
              <a:rPr lang="ru-RU"/>
              <a:t> </a:t>
            </a:r>
          </a:p>
          <a:p>
            <a:endParaRPr lang="ru-RU" sz="1400" u="sng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0" y="3933825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Дисциплина не ущемляет права личности и не отвергает инициативу. Она обеспечивает сплоченность военнослужащих и их готовность к выполнению задач, стоящих перед войсками. Воинская дисциплина есть:                                             </a:t>
            </a:r>
            <a:r>
              <a:rPr lang="ru-RU" b="1"/>
              <a:t>                    -     во-первых,</a:t>
            </a:r>
            <a:r>
              <a:rPr lang="ru-RU"/>
              <a:t> знание воинами законов и уставных требований, регламентирующих военную службу;</a:t>
            </a:r>
            <a:r>
              <a:rPr lang="ru-RU" b="1"/>
              <a:t>                                                                                              -     во-вторых,</a:t>
            </a:r>
            <a:r>
              <a:rPr lang="ru-RU"/>
              <a:t> их точное, строгое и сознательное исполнение.</a:t>
            </a:r>
          </a:p>
          <a:p>
            <a:pPr eaLnBrk="1" hangingPunct="1">
              <a:spcBef>
                <a:spcPct val="50000"/>
              </a:spcBef>
            </a:pPr>
            <a:r>
              <a:rPr lang="ru-RU" b="1" i="1"/>
              <a:t>Дисциплинированность -</a:t>
            </a:r>
            <a:r>
              <a:rPr lang="ru-RU"/>
              <a:t> это требования дисциплины, исполнение которых стало для военнослужащего глубокой внутренней потребностью, устойчивой привычкой выполнять все нормы и уставные положения.</a:t>
            </a:r>
          </a:p>
          <a:p>
            <a:pPr eaLnBrk="1" hangingPunct="1">
              <a:spcBef>
                <a:spcPct val="50000"/>
              </a:spcBef>
            </a:pPr>
            <a:endParaRPr lang="ru-RU" sz="1600"/>
          </a:p>
        </p:txBody>
      </p:sp>
      <p:pic>
        <p:nvPicPr>
          <p:cNvPr id="9223" name="Picture 9" descr="D:\USERS\ODOBESCU\ЛЕКЦИИ,рефераты, доклады\ОВУ\УСТАВЫ\УСТАВЫ 2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1857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1600" b="1" i="1" dirty="0"/>
          </a:p>
          <a:p>
            <a:pPr eaLnBrk="1" hangingPunct="1"/>
            <a:r>
              <a:rPr lang="ru-RU" sz="1600" b="1" i="1" dirty="0"/>
              <a:t>Дисциплинированность </a:t>
            </a:r>
            <a:r>
              <a:rPr lang="ru-RU" sz="1600" dirty="0"/>
              <a:t> является проявлением ответственности воина за свои действия перед законом, сознательности, понимания необходимости подчинять свои действия воле командира, личные интересы -интересам боеготовности подразделения, части, корабля.</a:t>
            </a:r>
          </a:p>
          <a:p>
            <a:pPr eaLnBrk="1" hangingPunct="1"/>
            <a:r>
              <a:rPr lang="ru-RU" sz="1600" dirty="0"/>
              <a:t>Понятие "дисциплинированность" - это специфическое качество воина, обеспечивающее устойчивое, сообразное правилам поведение его в условиях военной службы. </a:t>
            </a:r>
          </a:p>
          <a:p>
            <a:pPr eaLnBrk="1" hangingPunct="1"/>
            <a:r>
              <a:rPr lang="ru-RU" sz="1600" dirty="0"/>
              <a:t>Ее характеризуют внешние и внутренние показатели.</a:t>
            </a:r>
            <a:endParaRPr lang="ru-RU" sz="1600" b="1" dirty="0"/>
          </a:p>
          <a:p>
            <a:pPr eaLnBrk="1" hangingPunct="1"/>
            <a:r>
              <a:rPr lang="ru-RU" sz="1600" b="1" dirty="0"/>
              <a:t>Внешние показатели дисциплинированности:</a:t>
            </a:r>
            <a:endParaRPr lang="ru-RU" sz="1600" dirty="0"/>
          </a:p>
          <a:p>
            <a:pPr eaLnBrk="1" hangingPunct="1"/>
            <a:r>
              <a:rPr lang="ru-RU" sz="1600" dirty="0"/>
              <a:t>- строгое соблюдение воинского порядка;</a:t>
            </a:r>
          </a:p>
          <a:p>
            <a:pPr eaLnBrk="1" hangingPunct="1"/>
            <a:r>
              <a:rPr lang="ru-RU" sz="1600" dirty="0"/>
              <a:t>- точное и инициативное выполнение приказов и распоряжений командиров и начальников;</a:t>
            </a:r>
          </a:p>
          <a:p>
            <a:pPr eaLnBrk="1" hangingPunct="1"/>
            <a:r>
              <a:rPr lang="ru-RU" sz="1600" dirty="0"/>
              <a:t>- бережное отношение к боевой технике и оружию, грамотное их использование при решении учебно-боевых и служебных задач;</a:t>
            </a:r>
          </a:p>
          <a:p>
            <a:pPr eaLnBrk="1" hangingPunct="1">
              <a:buFontTx/>
              <a:buChar char="-"/>
            </a:pPr>
            <a:r>
              <a:rPr lang="ru-RU" sz="1600" dirty="0"/>
              <a:t>образцовый внешний вид. </a:t>
            </a:r>
          </a:p>
          <a:p>
            <a:pPr eaLnBrk="1" hangingPunct="1"/>
            <a:r>
              <a:rPr lang="ru-RU" sz="1600" b="1" i="1" dirty="0"/>
              <a:t>Внутренние показатели дисциплинированности:</a:t>
            </a:r>
            <a:endParaRPr lang="ru-RU" sz="1600" i="1" dirty="0"/>
          </a:p>
          <a:p>
            <a:pPr eaLnBrk="1" hangingPunct="1"/>
            <a:r>
              <a:rPr lang="ru-RU" sz="1600" i="1" dirty="0"/>
              <a:t>-</a:t>
            </a:r>
            <a:r>
              <a:rPr lang="ru-RU" sz="1600" dirty="0"/>
              <a:t> убеждение в необходимости и целесообразности воинской дисциплины;</a:t>
            </a:r>
          </a:p>
          <a:p>
            <a:pPr eaLnBrk="1" hangingPunct="1"/>
            <a:r>
              <a:rPr lang="ru-RU" sz="1600" dirty="0"/>
              <a:t>- знание уставов и наставлений, требований военной службы;</a:t>
            </a:r>
          </a:p>
          <a:p>
            <a:pPr eaLnBrk="1" hangingPunct="1"/>
            <a:r>
              <a:rPr lang="ru-RU" sz="1600" dirty="0"/>
              <a:t>- умение управлять собой в соответствии с требованиями воинской дисциплины;</a:t>
            </a:r>
          </a:p>
          <a:p>
            <a:pPr eaLnBrk="1" hangingPunct="1"/>
            <a:r>
              <a:rPr lang="ru-RU" sz="1600" dirty="0"/>
              <a:t>- навыки и привычки дисциплинированного поведения;</a:t>
            </a:r>
          </a:p>
          <a:p>
            <a:pPr eaLnBrk="1" hangingPunct="1">
              <a:buFontTx/>
              <a:buChar char="-"/>
            </a:pPr>
            <a:r>
              <a:rPr lang="ru-RU" sz="1600" dirty="0"/>
              <a:t>самодисциплина. 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Основным методом воспитания у военнослужащих дисциплинированности является убеждение. Однако это не исключает возможности применения мер принуждения к тем, кто недобросовестно относится к выполнению своего воинского долга.</a:t>
            </a:r>
          </a:p>
          <a:p>
            <a:pPr eaLnBrk="1" hangingPunct="1">
              <a:buFontTx/>
              <a:buChar char="-"/>
            </a:pPr>
            <a:endParaRPr lang="ru-RU" sz="16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1685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CyrillicHeavy</vt:lpstr>
      <vt:lpstr>Times New Roman Cyr</vt:lpstr>
      <vt:lpstr>Verdana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Ответственность военнослужащих  </vt:lpstr>
      <vt:lpstr>Воинская дисциплина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ФВО ННГУ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</dc:creator>
  <cp:lastModifiedBy>Александра</cp:lastModifiedBy>
  <cp:revision>399</cp:revision>
  <dcterms:created xsi:type="dcterms:W3CDTF">2005-03-18T07:24:03Z</dcterms:created>
  <dcterms:modified xsi:type="dcterms:W3CDTF">2020-06-18T09:24:51Z</dcterms:modified>
</cp:coreProperties>
</file>